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79" r:id="rId3"/>
    <p:sldId id="274" r:id="rId4"/>
    <p:sldId id="265" r:id="rId6"/>
    <p:sldId id="275" r:id="rId7"/>
    <p:sldId id="276" r:id="rId8"/>
    <p:sldId id="280" r:id="rId9"/>
    <p:sldId id="285" r:id="rId10"/>
    <p:sldId id="277" r:id="rId11"/>
    <p:sldId id="282" r:id="rId12"/>
    <p:sldId id="284" r:id="rId13"/>
    <p:sldId id="283" r:id="rId14"/>
    <p:sldId id="286" r:id="rId15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32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tags" Target="../tags/tag27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31.xml"/><Relationship Id="rId5" Type="http://schemas.openxmlformats.org/officeDocument/2006/relationships/image" Target="../media/image21.png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image" Target="../media/image20.png"/><Relationship Id="rId1" Type="http://schemas.openxmlformats.org/officeDocument/2006/relationships/tags" Target="../tags/tag28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3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jpeg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image" Target="../media/image4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0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tags" Target="../tags/tag13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tags" Target="../tags/tag1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8.xml"/><Relationship Id="rId4" Type="http://schemas.openxmlformats.org/officeDocument/2006/relationships/image" Target="../media/image12.png"/><Relationship Id="rId3" Type="http://schemas.openxmlformats.org/officeDocument/2006/relationships/tags" Target="../tags/tag17.xml"/><Relationship Id="rId2" Type="http://schemas.openxmlformats.org/officeDocument/2006/relationships/image" Target="../media/image9.png"/><Relationship Id="rId1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3.xml"/><Relationship Id="rId2" Type="http://schemas.openxmlformats.org/officeDocument/2006/relationships/image" Target="../media/image14.png"/><Relationship Id="rId1" Type="http://schemas.openxmlformats.org/officeDocument/2006/relationships/tags" Target="../tags/tag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232150" y="2891790"/>
            <a:ext cx="5727700" cy="1073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5400" dirty="0"/>
              <a:t>激光雷达点云分割</a:t>
            </a:r>
            <a:endParaRPr lang="zh-CN"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3250" y="496570"/>
            <a:ext cx="5575300" cy="270256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0" y="125730"/>
            <a:ext cx="9511030" cy="618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dirty="0"/>
              <a:t>点云分割</a:t>
            </a:r>
            <a:r>
              <a:rPr lang="zh-CN" altLang="en-US" sz="3200" dirty="0">
                <a:sym typeface="+mn-ea"/>
              </a:rPr>
              <a:t>主要实现方式</a:t>
            </a:r>
            <a:r>
              <a:rPr lang="en-US" altLang="zh-CN" sz="3200" dirty="0">
                <a:sym typeface="+mn-ea"/>
              </a:rPr>
              <a:t>/</a:t>
            </a:r>
            <a:r>
              <a:rPr lang="zh-CN" altLang="en-US" sz="3200" dirty="0"/>
              <a:t>常用</a:t>
            </a:r>
            <a:r>
              <a:rPr lang="en-US" altLang="zh-CN" sz="3200" dirty="0"/>
              <a:t>trick</a:t>
            </a:r>
            <a:r>
              <a:rPr lang="zh-CN" altLang="en-US" sz="3200" dirty="0"/>
              <a:t>总结：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106680" y="744220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ym typeface="+mn-ea"/>
              </a:rPr>
              <a:t>基于</a:t>
            </a:r>
            <a:r>
              <a:rPr lang="en-US" altLang="zh-CN" sz="2400" dirty="0">
                <a:sym typeface="+mn-ea"/>
              </a:rPr>
              <a:t>RGB-D</a:t>
            </a:r>
            <a:r>
              <a:rPr lang="zh-CN" altLang="en-US" sz="2400" dirty="0">
                <a:sym typeface="+mn-ea"/>
              </a:rPr>
              <a:t>图像：</a:t>
            </a:r>
            <a:endParaRPr lang="zh-CN" altLang="en-US" sz="2400" dirty="0">
              <a:sym typeface="+mn-ea"/>
            </a:endParaRPr>
          </a:p>
          <a:p>
            <a:pPr indent="457200"/>
            <a:r>
              <a:rPr lang="zh-CN" altLang="en-US" sz="2400" dirty="0">
                <a:sym typeface="+mn-ea"/>
              </a:rPr>
              <a:t>多通道融合</a:t>
            </a:r>
            <a:endParaRPr lang="zh-CN" altLang="en-US" sz="2400" dirty="0">
              <a:sym typeface="+mn-ea"/>
            </a:endParaRPr>
          </a:p>
          <a:p>
            <a:pPr indent="457200"/>
            <a:endParaRPr lang="zh-CN" altLang="en-US" sz="2400" dirty="0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06680" y="1619250"/>
            <a:ext cx="609600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ym typeface="+mn-ea"/>
              </a:rPr>
              <a:t>基于</a:t>
            </a:r>
            <a:r>
              <a:rPr lang="zh-CN" sz="2400" dirty="0">
                <a:sym typeface="+mn-ea"/>
              </a:rPr>
              <a:t>点云：</a:t>
            </a:r>
            <a:endParaRPr lang="zh-CN" sz="2400" dirty="0">
              <a:sym typeface="+mn-ea"/>
            </a:endParaRPr>
          </a:p>
          <a:p>
            <a:pPr indent="457200"/>
            <a:r>
              <a:rPr lang="en-US" altLang="zh-CN" sz="2400" dirty="0">
                <a:sym typeface="+mn-ea"/>
              </a:rPr>
              <a:t>MLP</a:t>
            </a:r>
            <a:endParaRPr lang="en-US" altLang="zh-CN" sz="2400" dirty="0">
              <a:sym typeface="+mn-ea"/>
            </a:endParaRPr>
          </a:p>
          <a:p>
            <a:pPr indent="457200"/>
            <a:r>
              <a:rPr lang="en-US" altLang="zh-CN" sz="2400" dirty="0">
                <a:sym typeface="+mn-ea"/>
              </a:rPr>
              <a:t>conv3d</a:t>
            </a:r>
            <a:endParaRPr lang="en-US" altLang="zh-CN" sz="2400" dirty="0">
              <a:sym typeface="+mn-ea"/>
            </a:endParaRPr>
          </a:p>
          <a:p>
            <a:pPr indent="457200"/>
            <a:r>
              <a:rPr lang="zh-CN" altLang="en-US" sz="2400" dirty="0">
                <a:sym typeface="+mn-ea"/>
              </a:rPr>
              <a:t>图卷积</a:t>
            </a:r>
            <a:endParaRPr lang="zh-CN" altLang="en-US" sz="2400" dirty="0">
              <a:sym typeface="+mn-ea"/>
            </a:endParaRPr>
          </a:p>
          <a:p>
            <a:pPr indent="457200"/>
            <a:endParaRPr lang="zh-CN" altLang="en-US" sz="2400"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680" y="4799965"/>
            <a:ext cx="5989320" cy="18719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345" y="3199130"/>
            <a:ext cx="7412990" cy="17513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005" y="4979670"/>
            <a:ext cx="6388735" cy="187833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106680" y="3231515"/>
            <a:ext cx="609600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>
                <a:sym typeface="+mn-ea"/>
              </a:rPr>
              <a:t>基于投影图像：</a:t>
            </a:r>
            <a:endParaRPr lang="zh-CN" altLang="en-US" sz="2400" dirty="0">
              <a:sym typeface="+mn-ea"/>
            </a:endParaRPr>
          </a:p>
          <a:p>
            <a:pPr indent="457200"/>
            <a:r>
              <a:rPr lang="zh-CN" sz="2400" dirty="0">
                <a:sym typeface="+mn-ea"/>
              </a:rPr>
              <a:t>球映射</a:t>
            </a:r>
            <a:r>
              <a:rPr lang="en-US" altLang="zh-CN" sz="2400" dirty="0">
                <a:sym typeface="+mn-ea"/>
              </a:rPr>
              <a:t>/</a:t>
            </a:r>
            <a:r>
              <a:rPr lang="zh-CN" altLang="en-US" sz="2400" dirty="0">
                <a:sym typeface="+mn-ea"/>
              </a:rPr>
              <a:t>其他映射</a:t>
            </a:r>
            <a:r>
              <a:rPr lang="en-US" altLang="zh-CN" sz="2400" dirty="0">
                <a:sym typeface="+mn-ea"/>
              </a:rPr>
              <a:t> *</a:t>
            </a:r>
            <a:endParaRPr lang="zh-CN" altLang="en-US" sz="2400" dirty="0">
              <a:sym typeface="+mn-ea"/>
            </a:endParaRPr>
          </a:p>
          <a:p>
            <a:pPr indent="457200"/>
            <a:r>
              <a:rPr lang="en-US" altLang="zh-CN" sz="2400" dirty="0">
                <a:sym typeface="+mn-ea"/>
              </a:rPr>
              <a:t>2D</a:t>
            </a:r>
            <a:r>
              <a:rPr lang="zh-CN" altLang="en-US" sz="2400" dirty="0">
                <a:sym typeface="+mn-ea"/>
              </a:rPr>
              <a:t>分割网络</a:t>
            </a:r>
            <a:r>
              <a:rPr lang="en-US" altLang="zh-CN" sz="2400" dirty="0">
                <a:sym typeface="+mn-ea"/>
              </a:rPr>
              <a:t>trick</a:t>
            </a:r>
            <a:endParaRPr lang="zh-CN" altLang="en-US" sz="2400" dirty="0">
              <a:sym typeface="+mn-ea"/>
            </a:endParaRPr>
          </a:p>
          <a:p>
            <a:pPr indent="457200"/>
            <a:r>
              <a:rPr lang="en-US" altLang="zh-CN" sz="2400" dirty="0">
                <a:sym typeface="+mn-ea"/>
              </a:rPr>
              <a:t>KNN</a:t>
            </a:r>
            <a:endParaRPr lang="en-US" altLang="zh-CN" sz="2400" dirty="0">
              <a:sym typeface="+mn-ea"/>
            </a:endParaRPr>
          </a:p>
          <a:p>
            <a:pPr indent="457200"/>
            <a:r>
              <a:rPr lang="zh-CN" altLang="en-US" sz="2400" dirty="0">
                <a:sym typeface="+mn-ea"/>
              </a:rPr>
              <a:t>多模态融合</a:t>
            </a:r>
            <a:r>
              <a:rPr lang="en-US" altLang="zh-CN" sz="2400" dirty="0">
                <a:sym typeface="+mn-ea"/>
              </a:rPr>
              <a:t> *</a:t>
            </a:r>
            <a:endParaRPr lang="en-US" altLang="zh-CN" sz="2400" dirty="0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125730"/>
            <a:ext cx="9511030" cy="618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dirty="0"/>
              <a:t>点云分割常用数据集：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962660"/>
            <a:ext cx="11251565" cy="50514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125730"/>
            <a:ext cx="9511030" cy="618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dirty="0"/>
              <a:t>点云分割主要问题：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785" y="438150"/>
            <a:ext cx="6755765" cy="266446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06680" y="744220"/>
            <a:ext cx="5141595" cy="15398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 dirty="0">
                <a:sym typeface="+mn-ea"/>
              </a:rPr>
              <a:t>1. </a:t>
            </a:r>
            <a:r>
              <a:rPr lang="zh-CN" altLang="en-US" sz="2400" dirty="0">
                <a:sym typeface="+mn-ea"/>
              </a:rPr>
              <a:t>鲁棒性：</a:t>
            </a:r>
            <a:endParaRPr lang="zh-CN" altLang="en-US" sz="2400" dirty="0">
              <a:sym typeface="+mn-ea"/>
            </a:endParaRPr>
          </a:p>
          <a:p>
            <a:r>
              <a:rPr lang="en-US" altLang="zh-CN" sz="2400" dirty="0">
                <a:sym typeface="+mn-ea"/>
              </a:rPr>
              <a:t>1.1 </a:t>
            </a:r>
            <a:r>
              <a:rPr lang="zh-CN" altLang="en-US" sz="2400" dirty="0">
                <a:sym typeface="+mn-ea"/>
              </a:rPr>
              <a:t>如右图</a:t>
            </a:r>
            <a:r>
              <a:rPr lang="en-US" altLang="zh-CN" sz="2400" dirty="0">
                <a:sym typeface="+mn-ea"/>
              </a:rPr>
              <a:t>Boston</a:t>
            </a:r>
            <a:r>
              <a:rPr lang="zh-CN" altLang="en-US" sz="2400" dirty="0">
                <a:sym typeface="+mn-ea"/>
              </a:rPr>
              <a:t>数据集和</a:t>
            </a:r>
            <a:r>
              <a:rPr lang="en-US" altLang="zh-CN" sz="2400" dirty="0">
                <a:sym typeface="+mn-ea"/>
              </a:rPr>
              <a:t>Singapore</a:t>
            </a:r>
            <a:r>
              <a:rPr lang="zh-CN" altLang="en-US" sz="2400" dirty="0">
                <a:sym typeface="+mn-ea"/>
              </a:rPr>
              <a:t>数据集分布差的很多</a:t>
            </a:r>
            <a:endParaRPr lang="zh-CN" altLang="en-US" sz="2400" dirty="0">
              <a:sym typeface="+mn-ea"/>
            </a:endParaRPr>
          </a:p>
          <a:p>
            <a:r>
              <a:rPr lang="en-US" altLang="zh-CN" sz="2400" dirty="0">
                <a:sym typeface="+mn-ea"/>
              </a:rPr>
              <a:t>1.2 </a:t>
            </a:r>
            <a:r>
              <a:rPr lang="zh-CN" altLang="en-US" sz="2400" dirty="0">
                <a:sym typeface="+mn-ea"/>
              </a:rPr>
              <a:t>网络数据与实际场景数据差距</a:t>
            </a:r>
            <a:endParaRPr lang="zh-CN" altLang="en-US" sz="2400" dirty="0">
              <a:sym typeface="+mn-ea"/>
            </a:endParaRPr>
          </a:p>
          <a:p>
            <a:endParaRPr lang="zh-CN" altLang="en-US" sz="2400" dirty="0"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06680" y="2636520"/>
            <a:ext cx="5141595" cy="15398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 dirty="0">
                <a:sym typeface="+mn-ea"/>
              </a:rPr>
              <a:t>2. </a:t>
            </a:r>
            <a:r>
              <a:rPr lang="zh-CN" altLang="en-US" sz="2400" dirty="0">
                <a:sym typeface="+mn-ea"/>
              </a:rPr>
              <a:t>标注：</a:t>
            </a:r>
            <a:endParaRPr lang="zh-CN" altLang="en-US" sz="2400" dirty="0">
              <a:sym typeface="+mn-ea"/>
            </a:endParaRPr>
          </a:p>
          <a:p>
            <a:r>
              <a:rPr lang="en-US" altLang="zh-CN" sz="2400" dirty="0">
                <a:sym typeface="+mn-ea"/>
              </a:rPr>
              <a:t>KITTI</a:t>
            </a:r>
            <a:r>
              <a:rPr lang="zh-CN" altLang="en-US" sz="2400" dirty="0">
                <a:sym typeface="+mn-ea"/>
              </a:rPr>
              <a:t>单帧最长标注时间</a:t>
            </a:r>
            <a:r>
              <a:rPr lang="en-US" altLang="zh-CN" sz="2400" dirty="0">
                <a:sym typeface="+mn-ea"/>
              </a:rPr>
              <a:t>Up to 4.5hours</a:t>
            </a:r>
            <a:endParaRPr lang="zh-CN" altLang="en-US" sz="2400" dirty="0">
              <a:sym typeface="+mn-ea"/>
            </a:endParaRPr>
          </a:p>
          <a:p>
            <a:endParaRPr lang="zh-CN" altLang="en-US" sz="2400" dirty="0">
              <a:sym typeface="+mn-ea"/>
            </a:endParaRPr>
          </a:p>
          <a:p>
            <a:endParaRPr lang="zh-CN" altLang="en-US" sz="2400" dirty="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055" y="3429000"/>
            <a:ext cx="2247900" cy="215646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06680" y="3910330"/>
            <a:ext cx="5141595" cy="15398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 dirty="0">
                <a:sym typeface="+mn-ea"/>
              </a:rPr>
              <a:t>3. </a:t>
            </a:r>
            <a:r>
              <a:rPr lang="zh-CN" altLang="en-US" sz="2400" dirty="0">
                <a:sym typeface="+mn-ea"/>
              </a:rPr>
              <a:t>部署：</a:t>
            </a:r>
            <a:endParaRPr lang="zh-CN" altLang="en-US" sz="2400" dirty="0">
              <a:sym typeface="+mn-ea"/>
            </a:endParaRPr>
          </a:p>
          <a:p>
            <a:r>
              <a:rPr lang="zh-CN" altLang="en-US" sz="2400" dirty="0">
                <a:sym typeface="+mn-ea"/>
              </a:rPr>
              <a:t>开源</a:t>
            </a:r>
            <a:r>
              <a:rPr lang="en-US" altLang="zh-CN" sz="2400" dirty="0">
                <a:sym typeface="+mn-ea"/>
              </a:rPr>
              <a:t>/</a:t>
            </a:r>
            <a:r>
              <a:rPr lang="zh-CN" altLang="en-US" sz="2400" dirty="0">
                <a:sym typeface="+mn-ea"/>
              </a:rPr>
              <a:t>有效</a:t>
            </a:r>
            <a:r>
              <a:rPr lang="en-US" altLang="zh-CN" sz="2400" dirty="0">
                <a:sym typeface="+mn-ea"/>
              </a:rPr>
              <a:t>/</a:t>
            </a:r>
            <a:r>
              <a:rPr lang="zh-CN" altLang="en-US" sz="2400" dirty="0">
                <a:sym typeface="+mn-ea"/>
              </a:rPr>
              <a:t>持续更新方案少</a:t>
            </a:r>
            <a:endParaRPr lang="zh-CN" altLang="en-US" sz="2400" dirty="0">
              <a:sym typeface="+mn-ea"/>
            </a:endParaRPr>
          </a:p>
          <a:p>
            <a:endParaRPr lang="zh-CN" altLang="en-US" sz="2400" dirty="0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0" y="125730"/>
            <a:ext cx="9511030" cy="618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dirty="0"/>
              <a:t>点云分割主流方案（模型角度出发）：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63040" y="2520950"/>
            <a:ext cx="9265920" cy="417449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309880" y="744220"/>
            <a:ext cx="11468100" cy="176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 dirty="0"/>
              <a:t>(a) </a:t>
            </a:r>
            <a:r>
              <a:rPr lang="zh-CN" altLang="en-US" b="1" dirty="0"/>
              <a:t>基于</a:t>
            </a:r>
            <a:r>
              <a:rPr lang="en-US" altLang="zh-CN" b="1" dirty="0"/>
              <a:t>RGB-D</a:t>
            </a:r>
            <a:r>
              <a:rPr lang="zh-CN" altLang="en-US" b="1" dirty="0"/>
              <a:t>图像，双通道网络分别对</a:t>
            </a:r>
            <a:r>
              <a:rPr lang="en-US" altLang="zh-CN" b="1" dirty="0"/>
              <a:t>RGB</a:t>
            </a:r>
            <a:r>
              <a:rPr lang="zh-CN" altLang="en-US" b="1" dirty="0"/>
              <a:t>图像和深度图像提取特征</a:t>
            </a:r>
            <a:endParaRPr lang="zh-CN" altLang="en-US" b="1" dirty="0"/>
          </a:p>
          <a:p>
            <a:r>
              <a:rPr lang="en-US" altLang="zh-CN" b="1" dirty="0"/>
              <a:t>(b) </a:t>
            </a:r>
            <a:r>
              <a:rPr lang="zh-CN" altLang="en-US" b="1" dirty="0"/>
              <a:t>基于投影图像，2D卷积三维场景/形状投影图像的特征，融合这些特征进行标签预测</a:t>
            </a:r>
            <a:endParaRPr lang="zh-CN" altLang="en-US" b="1" dirty="0"/>
          </a:p>
          <a:p>
            <a:r>
              <a:rPr lang="en-US" altLang="zh-CN" dirty="0"/>
              <a:t>(c) </a:t>
            </a:r>
            <a:r>
              <a:rPr lang="zh-CN" altLang="en-US" dirty="0"/>
              <a:t>基于体素</a:t>
            </a:r>
            <a:r>
              <a:rPr lang="en-US" altLang="zh-CN" dirty="0"/>
              <a:t>(</a:t>
            </a:r>
            <a:r>
              <a:rPr lang="zh-CN" altLang="en-US" dirty="0"/>
              <a:t>像素划分网格</a:t>
            </a:r>
            <a:r>
              <a:rPr lang="en-US" altLang="zh-CN" dirty="0"/>
              <a:t>)</a:t>
            </a:r>
            <a:r>
              <a:rPr lang="zh-CN" altLang="en-US" dirty="0"/>
              <a:t>，类似于二阶段目标检测操作，寻找</a:t>
            </a:r>
            <a:r>
              <a:rPr lang="en-US" altLang="zh-CN" dirty="0"/>
              <a:t>proposal</a:t>
            </a:r>
            <a:r>
              <a:rPr lang="zh-CN" altLang="en-US" dirty="0"/>
              <a:t>体素进行预测</a:t>
            </a:r>
            <a:endParaRPr lang="zh-CN" altLang="en-US" dirty="0"/>
          </a:p>
          <a:p>
            <a:r>
              <a:rPr lang="en-US" altLang="zh-CN" b="1" dirty="0"/>
              <a:t>(d) </a:t>
            </a:r>
            <a:r>
              <a:rPr lang="zh-CN" altLang="en-US" b="1" dirty="0"/>
              <a:t>基于点云，核心是</a:t>
            </a:r>
            <a:r>
              <a:rPr lang="en-US" altLang="zh-CN" b="1" dirty="0"/>
              <a:t>MLP</a:t>
            </a:r>
            <a:r>
              <a:rPr lang="zh-CN" altLang="en-US" b="1" dirty="0"/>
              <a:t>对点云升维在保证平移不变性的情况下保留</a:t>
            </a:r>
            <a:r>
              <a:rPr lang="en-US" altLang="zh-CN" b="1" dirty="0"/>
              <a:t>/</a:t>
            </a:r>
            <a:r>
              <a:rPr lang="zh-CN" altLang="en-US" b="1" dirty="0"/>
              <a:t>提取点云特征，直接对点云预测</a:t>
            </a:r>
            <a:endParaRPr lang="zh-CN" altLang="en-US" b="1" dirty="0"/>
          </a:p>
          <a:p>
            <a:r>
              <a:rPr lang="en-US" altLang="zh-CN" dirty="0"/>
              <a:t>(e) </a:t>
            </a:r>
            <a:r>
              <a:rPr lang="zh-CN" altLang="en-US" dirty="0"/>
              <a:t>基于</a:t>
            </a:r>
            <a:r>
              <a:rPr lang="en-US" altLang="zh-CN" dirty="0"/>
              <a:t>mesh(</a:t>
            </a:r>
            <a:r>
              <a:rPr lang="zh-CN" altLang="en-US" dirty="0"/>
              <a:t>三维网格</a:t>
            </a:r>
            <a:r>
              <a:rPr lang="en-US" altLang="zh-CN" dirty="0"/>
              <a:t>)……</a:t>
            </a:r>
            <a:endParaRPr lang="en-US" altLang="zh-CN" dirty="0"/>
          </a:p>
          <a:p>
            <a:r>
              <a:rPr lang="en-US" altLang="zh-CN" dirty="0"/>
              <a:t>* abd</a:t>
            </a:r>
            <a:r>
              <a:rPr lang="zh-CN" altLang="en-US" dirty="0"/>
              <a:t>是近年较为主流的方案，</a:t>
            </a:r>
            <a:r>
              <a:rPr lang="en-US" altLang="zh-CN" dirty="0"/>
              <a:t>(a)</a:t>
            </a:r>
            <a:r>
              <a:rPr lang="zh-CN" altLang="en-US" dirty="0"/>
              <a:t>与目前</a:t>
            </a:r>
            <a:r>
              <a:rPr lang="zh-CN" altLang="en-US" dirty="0">
                <a:sym typeface="+mn-ea"/>
              </a:rPr>
              <a:t>任务</a:t>
            </a:r>
            <a:r>
              <a:rPr lang="zh-CN" altLang="en-US" dirty="0"/>
              <a:t>不符，</a:t>
            </a:r>
            <a:r>
              <a:rPr lang="en-US" altLang="zh-CN" dirty="0"/>
              <a:t>(d)</a:t>
            </a:r>
            <a:r>
              <a:rPr lang="zh-CN" altLang="en-US" dirty="0"/>
              <a:t>模型大，速度慢，</a:t>
            </a:r>
            <a:r>
              <a:rPr lang="en-US" altLang="zh-CN" dirty="0"/>
              <a:t>(b)</a:t>
            </a:r>
            <a:r>
              <a:rPr lang="zh-CN" altLang="en-US" dirty="0"/>
              <a:t>相比下适合本任务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09800"/>
            <a:ext cx="12162790" cy="4648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045" y="23241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ym typeface="+mn-ea"/>
              </a:rPr>
              <a:t>(a) </a:t>
            </a:r>
            <a:r>
              <a:rPr lang="zh-CN" altLang="en-US" sz="3200" dirty="0">
                <a:sym typeface="+mn-ea"/>
              </a:rPr>
              <a:t>基于</a:t>
            </a:r>
            <a:r>
              <a:rPr lang="en-US" altLang="zh-CN" sz="3200" dirty="0">
                <a:sym typeface="+mn-ea"/>
              </a:rPr>
              <a:t>RGB-D</a:t>
            </a:r>
            <a:r>
              <a:rPr lang="zh-CN" altLang="en-US" sz="3200" dirty="0">
                <a:sym typeface="+mn-ea"/>
              </a:rPr>
              <a:t>图像</a:t>
            </a:r>
            <a:endParaRPr lang="zh-CN" altLang="en-US" sz="3200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870" y="0"/>
            <a:ext cx="6755130" cy="21361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6045" y="922020"/>
            <a:ext cx="6096000" cy="7689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ym typeface="+mn-ea"/>
              </a:rPr>
              <a:t>双通道网络分别对</a:t>
            </a:r>
            <a:r>
              <a:rPr lang="en-US" altLang="zh-CN" dirty="0">
                <a:sym typeface="+mn-ea"/>
              </a:rPr>
              <a:t>RGB</a:t>
            </a:r>
            <a:r>
              <a:rPr lang="zh-CN" altLang="en-US" dirty="0">
                <a:sym typeface="+mn-ea"/>
              </a:rPr>
              <a:t>图像和深度图像提取特征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06045" y="23241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ym typeface="+mn-ea"/>
              </a:rPr>
              <a:t>(d) </a:t>
            </a:r>
            <a:r>
              <a:rPr lang="zh-CN" altLang="en-US" sz="3200" dirty="0">
                <a:sym typeface="+mn-ea"/>
              </a:rPr>
              <a:t>基于</a:t>
            </a:r>
            <a:r>
              <a:rPr lang="zh-CN" sz="3200" dirty="0">
                <a:sym typeface="+mn-ea"/>
              </a:rPr>
              <a:t>点云</a:t>
            </a:r>
            <a:endParaRPr lang="zh-CN" sz="3200" dirty="0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06045" y="922020"/>
            <a:ext cx="5031105" cy="7689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ym typeface="+mn-ea"/>
              </a:rPr>
              <a:t>核心是</a:t>
            </a:r>
            <a:r>
              <a:rPr lang="en-US" altLang="zh-CN" dirty="0">
                <a:sym typeface="+mn-ea"/>
              </a:rPr>
              <a:t>MLP(</a:t>
            </a:r>
            <a:r>
              <a:rPr lang="zh-CN" altLang="en-US" dirty="0">
                <a:sym typeface="+mn-ea"/>
              </a:rPr>
              <a:t>对称函数组合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对点云升维在保证平移不变性的情况下保留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提取点云特征，直接对点云预测</a:t>
            </a:r>
            <a:endParaRPr lang="zh-CN" altLang="en-US" dirty="0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64070" y="2149475"/>
            <a:ext cx="4551045" cy="470852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0" y="5775960"/>
            <a:ext cx="5567680" cy="10820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dirty="0">
                <a:sym typeface="+mn-ea"/>
              </a:rPr>
              <a:t>(a),(b),(c),(d)</a:t>
            </a:r>
            <a:r>
              <a:rPr lang="zh-CN" altLang="en-US" dirty="0">
                <a:sym typeface="+mn-ea"/>
              </a:rPr>
              <a:t>都是基于</a:t>
            </a:r>
            <a:r>
              <a:rPr lang="en-US" altLang="zh-CN" dirty="0">
                <a:sym typeface="+mn-ea"/>
              </a:rPr>
              <a:t>MLP</a:t>
            </a:r>
            <a:r>
              <a:rPr lang="zh-CN" altLang="en-US" dirty="0">
                <a:sym typeface="+mn-ea"/>
              </a:rPr>
              <a:t>修改</a:t>
            </a:r>
            <a:r>
              <a:rPr lang="en-US" altLang="zh-CN" dirty="0">
                <a:sym typeface="+mn-ea"/>
              </a:rPr>
              <a:t>backbone</a:t>
            </a:r>
            <a:r>
              <a:rPr lang="zh-CN" altLang="en-US" dirty="0">
                <a:sym typeface="+mn-ea"/>
              </a:rPr>
              <a:t>或前后处理，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核心是</a:t>
            </a:r>
            <a:r>
              <a:rPr lang="en-US" altLang="zh-CN" dirty="0">
                <a:sym typeface="+mn-ea"/>
              </a:rPr>
              <a:t>MLP</a:t>
            </a:r>
            <a:endParaRPr lang="en-US" altLang="zh-CN" dirty="0">
              <a:sym typeface="+mn-ea"/>
            </a:endParaRPr>
          </a:p>
          <a:p>
            <a:r>
              <a:rPr lang="en-US" dirty="0">
                <a:sym typeface="+mn-ea"/>
              </a:rPr>
              <a:t>(e),(f)</a:t>
            </a:r>
            <a:r>
              <a:rPr lang="zh-CN" altLang="en-US" dirty="0">
                <a:sym typeface="+mn-ea"/>
              </a:rPr>
              <a:t>基于</a:t>
            </a:r>
            <a:r>
              <a:rPr lang="en-US" altLang="zh-CN" dirty="0">
                <a:sym typeface="+mn-ea"/>
              </a:rPr>
              <a:t>MLP</a:t>
            </a:r>
            <a:r>
              <a:rPr lang="zh-CN" altLang="en-US" dirty="0">
                <a:sym typeface="+mn-ea"/>
              </a:rPr>
              <a:t>加上了图网络</a:t>
            </a:r>
            <a:endParaRPr lang="zh-CN" altLang="en-US" dirty="0">
              <a:sym typeface="+mn-ea"/>
            </a:endParaRPr>
          </a:p>
          <a:p>
            <a:endParaRPr lang="en-US" altLang="zh-CN" dirty="0">
              <a:sym typeface="+mn-ea"/>
            </a:endParaRPr>
          </a:p>
        </p:txBody>
      </p:sp>
      <p:pic>
        <p:nvPicPr>
          <p:cNvPr id="100" name="图片 99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725" y="1923415"/>
            <a:ext cx="2656840" cy="12820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" y="3561080"/>
            <a:ext cx="5935980" cy="20948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7680" y="108585"/>
            <a:ext cx="6623685" cy="209423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2895600" y="2911475"/>
            <a:ext cx="6096000" cy="7689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400" dirty="0">
                <a:sym typeface="+mn-ea"/>
              </a:rPr>
              <a:t>PointNet</a:t>
            </a:r>
            <a:r>
              <a:rPr lang="en-US" altLang="zh-CN" sz="2400" dirty="0">
                <a:sym typeface="+mn-ea"/>
              </a:rPr>
              <a:t>↓</a:t>
            </a:r>
            <a:endParaRPr lang="en-US" altLang="zh-CN" sz="2400" dirty="0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06045" y="23241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ym typeface="+mn-ea"/>
              </a:rPr>
              <a:t>(b) </a:t>
            </a:r>
            <a:r>
              <a:rPr lang="zh-CN" altLang="en-US" sz="3200" dirty="0">
                <a:sym typeface="+mn-ea"/>
              </a:rPr>
              <a:t>基于投影图像</a:t>
            </a:r>
            <a:endParaRPr lang="zh-CN" altLang="en-US" sz="3200" dirty="0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06045" y="922020"/>
            <a:ext cx="6096000" cy="7689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ym typeface="+mn-ea"/>
              </a:rPr>
              <a:t>2D卷积三维场景/形状投影图像的特征，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融合这些特征进行标签预测</a:t>
            </a:r>
            <a:endParaRPr lang="zh-CN" alt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50" y="0"/>
            <a:ext cx="6407150" cy="20262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07940"/>
            <a:ext cx="7669530" cy="17500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3345" y="1490345"/>
            <a:ext cx="6240145" cy="24688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2435" y="3773805"/>
            <a:ext cx="6540500" cy="151257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79665" y="5720080"/>
            <a:ext cx="6096000" cy="7689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2400" dirty="0">
                <a:sym typeface="+mn-ea"/>
              </a:rPr>
              <a:t>RangeNet</a:t>
            </a:r>
            <a:r>
              <a:rPr lang="en-US" altLang="zh-CN" sz="2400" dirty="0">
                <a:sym typeface="+mn-ea"/>
              </a:rPr>
              <a:t>	↑</a:t>
            </a:r>
            <a:endParaRPr lang="en-US" altLang="zh-CN" sz="2400" dirty="0">
              <a:sym typeface="+mn-ea"/>
            </a:endParaRPr>
          </a:p>
          <a:p>
            <a:r>
              <a:rPr lang="en-US" altLang="zh-CN" sz="2400" dirty="0">
                <a:sym typeface="+mn-ea"/>
              </a:rPr>
              <a:t>SqueezeSeg</a:t>
            </a:r>
            <a:r>
              <a:rPr lang="en-US" altLang="zh-CN" sz="2400" dirty="0">
                <a:sym typeface="+mn-ea"/>
              </a:rPr>
              <a:t>    	←</a:t>
            </a:r>
            <a:endParaRPr lang="en-US" altLang="zh-CN" sz="2400" dirty="0"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303530" y="4089400"/>
            <a:ext cx="3752850" cy="8813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dirty="0">
                <a:sym typeface="+mn-ea"/>
              </a:rPr>
              <a:t>投影方式主要有：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基于多视角图像拼接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基于</a:t>
            </a:r>
            <a:r>
              <a:rPr lang="en-US" altLang="zh-CN" dirty="0">
                <a:sym typeface="+mn-ea"/>
              </a:rPr>
              <a:t>BEV</a:t>
            </a:r>
            <a:endParaRPr lang="en-US" altLang="zh-CN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基于球状</a:t>
            </a:r>
            <a:r>
              <a:rPr lang="en-US" altLang="zh-CN" dirty="0">
                <a:sym typeface="+mn-ea"/>
              </a:rPr>
              <a:t>range</a:t>
            </a:r>
            <a:r>
              <a:rPr lang="zh-CN" altLang="en-US" dirty="0">
                <a:sym typeface="+mn-ea"/>
              </a:rPr>
              <a:t>图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53185" y="624840"/>
            <a:ext cx="8642985" cy="175006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06045" y="232410"/>
            <a:ext cx="8113395" cy="848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3200" dirty="0">
                <a:sym typeface="+mn-ea"/>
              </a:rPr>
              <a:t>(b) </a:t>
            </a:r>
            <a:r>
              <a:rPr lang="zh-CN" altLang="en-US" sz="3200" dirty="0">
                <a:sym typeface="+mn-ea"/>
              </a:rPr>
              <a:t>基于投影图像</a:t>
            </a:r>
            <a:r>
              <a:rPr lang="en-US" altLang="zh-CN" sz="3200" dirty="0">
                <a:sym typeface="+mn-ea"/>
              </a:rPr>
              <a:t> - SqueezeSeg/RangeNet</a:t>
            </a:r>
            <a:endParaRPr lang="en-US" altLang="zh-CN" sz="3200" dirty="0">
              <a:sym typeface="+mn-ea"/>
            </a:endParaRPr>
          </a:p>
          <a:p>
            <a:endParaRPr lang="en-US" altLang="zh-CN" sz="3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45" y="2374900"/>
            <a:ext cx="4923155" cy="432625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6713855" y="2769870"/>
            <a:ext cx="6928485" cy="32124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sym typeface="+mn-ea"/>
              </a:rPr>
              <a:t>算法流程：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A: </a:t>
            </a:r>
            <a:r>
              <a:rPr lang="zh-CN" altLang="en-US">
                <a:sym typeface="+mn-ea"/>
              </a:rPr>
              <a:t>球映射（Spherical projection）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相同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B: </a:t>
            </a:r>
            <a:r>
              <a:rPr lang="zh-CN" altLang="en-US">
                <a:sym typeface="+mn-ea"/>
              </a:rPr>
              <a:t>语义分割（Segmentation）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RangeNet</a:t>
            </a:r>
            <a:r>
              <a:rPr lang="zh-CN" altLang="en-US">
                <a:sym typeface="+mn-ea"/>
              </a:rPr>
              <a:t>可用</a:t>
            </a:r>
            <a:r>
              <a:rPr lang="en-US" altLang="zh-CN">
                <a:sym typeface="+mn-ea"/>
              </a:rPr>
              <a:t>SqueezeSeg</a:t>
            </a:r>
            <a:r>
              <a:rPr lang="zh-CN" altLang="en-US">
                <a:sym typeface="+mn-ea"/>
              </a:rPr>
              <a:t>相同</a:t>
            </a:r>
            <a:r>
              <a:rPr lang="en-US" altLang="zh-CN">
                <a:sym typeface="+mn-ea"/>
              </a:rPr>
              <a:t>backbone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也可用</a:t>
            </a:r>
            <a:r>
              <a:rPr lang="en-US" altLang="zh-CN">
                <a:sym typeface="+mn-ea"/>
              </a:rPr>
              <a:t>darknet</a:t>
            </a:r>
            <a:r>
              <a:rPr lang="zh-CN" altLang="en-US">
                <a:sym typeface="+mn-ea"/>
              </a:rPr>
              <a:t>作为</a:t>
            </a:r>
            <a:r>
              <a:rPr lang="en-US" altLang="zh-CN">
                <a:sym typeface="+mn-ea"/>
              </a:rPr>
              <a:t>backbone</a:t>
            </a:r>
            <a:endParaRPr lang="en-US" altLang="zh-CN">
              <a:sym typeface="+mn-ea"/>
            </a:endParaRP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C: </a:t>
            </a:r>
            <a:r>
              <a:rPr lang="zh-CN" altLang="en-US">
                <a:sym typeface="+mn-ea"/>
              </a:rPr>
              <a:t>点云重建（Point cloud reconstruction）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相同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D: </a:t>
            </a:r>
            <a:r>
              <a:rPr lang="zh-CN" altLang="en-US">
                <a:sym typeface="+mn-ea"/>
              </a:rPr>
              <a:t>点云后处理（Post-processing）</a:t>
            </a:r>
            <a:endParaRPr lang="zh-CN" altLang="en-US"/>
          </a:p>
          <a:p>
            <a:r>
              <a:rPr lang="en-US" altLang="zh-CN" dirty="0">
                <a:sym typeface="+mn-ea"/>
              </a:rPr>
              <a:t>RangeNet</a:t>
            </a:r>
            <a:r>
              <a:rPr lang="zh-CN" altLang="en-US" dirty="0">
                <a:sym typeface="+mn-ea"/>
              </a:rPr>
              <a:t>通过</a:t>
            </a:r>
            <a:r>
              <a:rPr lang="en-US" altLang="zh-CN" dirty="0">
                <a:sym typeface="+mn-ea"/>
              </a:rPr>
              <a:t>KNN search </a:t>
            </a:r>
            <a:r>
              <a:rPr lang="zh-CN" altLang="en-US" dirty="0">
                <a:sym typeface="+mn-ea"/>
              </a:rPr>
              <a:t>修正结果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010" y="1158240"/>
            <a:ext cx="10507980" cy="4541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125730"/>
            <a:ext cx="9511030" cy="618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dirty="0"/>
              <a:t>点云分割主流方案（</a:t>
            </a:r>
            <a:r>
              <a:rPr lang="zh-CN" altLang="en-US" sz="3200" dirty="0">
                <a:sym typeface="+mn-ea"/>
              </a:rPr>
              <a:t>部署角度出发</a:t>
            </a:r>
            <a:r>
              <a:rPr lang="zh-CN" altLang="en-US" sz="3200" dirty="0"/>
              <a:t>）：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384175" y="1104265"/>
            <a:ext cx="10995025" cy="19348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dirty="0">
                <a:sym typeface="+mn-ea"/>
              </a:rPr>
              <a:t>RangeNet++</a:t>
            </a:r>
            <a:r>
              <a:rPr lang="zh-CN" altLang="en-US" dirty="0">
                <a:sym typeface="+mn-ea"/>
              </a:rPr>
              <a:t>：推理效率高，</a:t>
            </a:r>
            <a:r>
              <a:rPr lang="zh-CN" altLang="en-US" dirty="0">
                <a:sym typeface="+mn-ea"/>
              </a:rPr>
              <a:t>部署效率高（</a:t>
            </a:r>
            <a:r>
              <a:rPr lang="en-US" altLang="zh-CN" dirty="0">
                <a:sym typeface="+mn-ea"/>
              </a:rPr>
              <a:t>TensorRT</a:t>
            </a:r>
            <a:r>
              <a:rPr lang="zh-CN" altLang="en-US" dirty="0">
                <a:sym typeface="+mn-ea"/>
              </a:rPr>
              <a:t>，已初步走通流程）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SqueezeSeg</a:t>
            </a:r>
            <a:r>
              <a:rPr lang="zh-CN" altLang="en-US" dirty="0">
                <a:sym typeface="+mn-ea"/>
              </a:rPr>
              <a:t>：推理效率高，无开源部署方案（未测试）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PointNet++</a:t>
            </a:r>
            <a:r>
              <a:rPr lang="zh-CN" altLang="en-US" dirty="0">
                <a:sym typeface="+mn-ea"/>
              </a:rPr>
              <a:t>：推理效率低，部署效率低（</a:t>
            </a:r>
            <a:r>
              <a:rPr lang="en-US" altLang="zh-CN" dirty="0">
                <a:sym typeface="+mn-ea"/>
              </a:rPr>
              <a:t>LibTorch/TensorRT</a:t>
            </a:r>
            <a:r>
              <a:rPr lang="zh-CN" altLang="en-US" dirty="0">
                <a:sym typeface="+mn-ea"/>
              </a:rPr>
              <a:t>，未测试）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* </a:t>
            </a:r>
            <a:r>
              <a:rPr lang="zh-CN" altLang="en-US" dirty="0">
                <a:sym typeface="+mn-ea"/>
              </a:rPr>
              <a:t>目前只对</a:t>
            </a:r>
            <a:r>
              <a:rPr lang="en-US" altLang="zh-CN" dirty="0">
                <a:sym typeface="+mn-ea"/>
              </a:rPr>
              <a:t>RangeNet++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PointNet++</a:t>
            </a:r>
            <a:r>
              <a:rPr lang="zh-CN" altLang="en-US" dirty="0">
                <a:sym typeface="+mn-ea"/>
              </a:rPr>
              <a:t>做了初步测试，还未做各个网络的详细测试，预研阶段性结论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511175" y="2465070"/>
          <a:ext cx="10184130" cy="34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355"/>
                <a:gridCol w="1697355"/>
                <a:gridCol w="1697355"/>
                <a:gridCol w="1697355"/>
                <a:gridCol w="1697355"/>
                <a:gridCol w="1697355"/>
              </a:tblGrid>
              <a:tr h="636905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效果</a:t>
                      </a:r>
                      <a:endParaRPr lang="zh-CN" altLang="en-US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性能</a:t>
                      </a:r>
                      <a:endParaRPr lang="en-US" altLang="zh-CN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部署</a:t>
                      </a:r>
                      <a:endParaRPr lang="zh-CN" altLang="en-US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6985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RangeNet++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6991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SqueezeSeg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6985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PointNet++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6985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0" y="125730"/>
            <a:ext cx="9511030" cy="618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 dirty="0"/>
              <a:t>点云分割常用指标：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" y="1074420"/>
            <a:ext cx="7530465" cy="547497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8133715" y="1287780"/>
            <a:ext cx="3804920" cy="54324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OAcc</a:t>
            </a:r>
            <a:r>
              <a:rPr lang="zh-CN" altLang="en-US"/>
              <a:t>：整体精度</a:t>
            </a:r>
            <a:endParaRPr lang="zh-CN" altLang="en-US"/>
          </a:p>
          <a:p>
            <a:r>
              <a:rPr lang="zh-CN" altLang="en-US"/>
              <a:t>求和（</a:t>
            </a:r>
            <a:r>
              <a:rPr lang="en-US" altLang="zh-CN"/>
              <a:t>TP/ALL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  <a:p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mAcc</a:t>
            </a:r>
            <a:r>
              <a:rPr lang="zh-CN" altLang="en-US" dirty="0">
                <a:sym typeface="+mn-ea"/>
              </a:rPr>
              <a:t>：平均精度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per</a:t>
            </a:r>
            <a:r>
              <a:rPr lang="zh-CN" altLang="en-US" dirty="0">
                <a:sym typeface="+mn-ea"/>
              </a:rPr>
              <a:t>到各个</a:t>
            </a:r>
            <a:r>
              <a:rPr lang="en-US" altLang="zh-CN" dirty="0">
                <a:sym typeface="+mn-ea"/>
              </a:rPr>
              <a:t>class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mIoU</a:t>
            </a:r>
            <a:r>
              <a:rPr lang="zh-CN" altLang="en-US" dirty="0">
                <a:sym typeface="+mn-ea"/>
              </a:rPr>
              <a:t>：相交程度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per</a:t>
            </a:r>
            <a:r>
              <a:rPr lang="zh-CN" altLang="en-US" dirty="0">
                <a:sym typeface="+mn-ea"/>
              </a:rPr>
              <a:t>到各个</a:t>
            </a:r>
            <a:r>
              <a:rPr lang="en-US" altLang="zh-CN" dirty="0">
                <a:sym typeface="+mn-ea"/>
              </a:rPr>
              <a:t>class</a:t>
            </a:r>
            <a:r>
              <a:rPr lang="zh-CN" altLang="en-US" dirty="0">
                <a:sym typeface="+mn-ea"/>
              </a:rPr>
              <a:t>的点云</a:t>
            </a:r>
            <a:r>
              <a:rPr lang="en-US" altLang="zh-CN" dirty="0">
                <a:sym typeface="+mn-ea"/>
              </a:rPr>
              <a:t>IoU</a:t>
            </a:r>
            <a:endParaRPr lang="en-US" altLang="zh-CN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AP</a:t>
            </a:r>
            <a:r>
              <a:rPr lang="zh-CN" altLang="en-US" dirty="0">
                <a:sym typeface="+mn-ea"/>
              </a:rPr>
              <a:t>：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看不懂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mAP</a:t>
            </a:r>
            <a:r>
              <a:rPr lang="zh-CN" altLang="en-US" dirty="0">
                <a:sym typeface="+mn-ea"/>
              </a:rPr>
              <a:t>：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看不懂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AP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mAP</a:t>
            </a:r>
            <a:r>
              <a:rPr lang="zh-CN" altLang="en-US" dirty="0">
                <a:sym typeface="+mn-ea"/>
              </a:rPr>
              <a:t>应该是可以类比目标检测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只不过这里一个点就是一个</a:t>
            </a:r>
            <a:r>
              <a:rPr lang="en-US" altLang="zh-CN" dirty="0">
                <a:sym typeface="+mn-ea"/>
              </a:rPr>
              <a:t>bbox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TABLE_BEAUTIFY" val="smartTable{241fd044-9ce8-48ba-b002-b957de08f870}"/>
  <p:tag name="TABLE_ENDDRAG_ORIGIN_RECT" val="801*270"/>
  <p:tag name="TABLE_ENDDRAG_RECT" val="18*179*801*270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PP_MARK_KEY" val="b954aadd-e0d1-40fe-90da-3b703db24e54"/>
  <p:tag name="COMMONDATA" val="eyJoZGlkIjoiMDYwZTJjNzUyYmI4MDVlNmU3YzBjOWNiNmZiNzQ4ZjI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1325</Words>
  <Application>WPS 演示</Application>
  <PresentationFormat>宽屏</PresentationFormat>
  <Paragraphs>156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艾芯的老板</cp:lastModifiedBy>
  <cp:revision>57</cp:revision>
  <dcterms:created xsi:type="dcterms:W3CDTF">2023-02-27T18:48:00Z</dcterms:created>
  <dcterms:modified xsi:type="dcterms:W3CDTF">2023-06-26T08:15:05Z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30130AEB66384EEA872B5918241ED18E</vt:lpwstr>
  </property>
  <property fmtid="{D5CDD505-2E9C-101B-9397-08002B2CF9AE}" pid="3" name="KSOProductBuildVer">
    <vt:lpwstr>2052-11.1.0.14309</vt:lpwstr>
  </property>
</Properties>
</file>